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bhbApmoGfq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gLDfhIhzWG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Methodisch 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Thema 6 Methodieken en methoden</a:t>
            </a:r>
          </a:p>
          <a:p>
            <a:r>
              <a:rPr lang="nl-NL" dirty="0" smtClean="0"/>
              <a:t>Les 1 | </a:t>
            </a:r>
          </a:p>
          <a:p>
            <a:r>
              <a:rPr lang="nl-NL" dirty="0"/>
              <a:t>6</a:t>
            </a:r>
            <a:r>
              <a:rPr lang="nl-NL" dirty="0" smtClean="0"/>
              <a:t>.1 Visie – Methodiek &amp; methode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7" cy="4128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Visie – methodiek &amp; methode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98589"/>
            <a:ext cx="8596668" cy="3880773"/>
          </a:xfrm>
        </p:spPr>
        <p:txBody>
          <a:bodyPr/>
          <a:lstStyle/>
          <a:p>
            <a:r>
              <a:rPr lang="nl-NL" u="sng" dirty="0" smtClean="0"/>
              <a:t>Methode </a:t>
            </a:r>
            <a:r>
              <a:rPr lang="nl-NL" dirty="0" smtClean="0"/>
              <a:t>die je kiest hangt samen met:</a:t>
            </a:r>
          </a:p>
          <a:p>
            <a:pPr>
              <a:buFontTx/>
              <a:buChar char="-"/>
            </a:pPr>
            <a:r>
              <a:rPr lang="nl-NL" dirty="0" smtClean="0"/>
              <a:t>Instellingsmethodiek</a:t>
            </a:r>
          </a:p>
          <a:p>
            <a:pPr>
              <a:buFontTx/>
              <a:buChar char="-"/>
            </a:pPr>
            <a:r>
              <a:rPr lang="nl-NL" dirty="0" smtClean="0"/>
              <a:t>Actuele behoefte en situatie van cliënt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18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Methodiek: samenhangende verzameling van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Methodes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procedures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Richtlijnen</a:t>
            </a:r>
          </a:p>
          <a:p>
            <a:pPr marL="0" indent="0">
              <a:buNone/>
            </a:pPr>
            <a:r>
              <a:rPr lang="nl-NL" dirty="0" smtClean="0"/>
              <a:t>Die nodig zijn om tot het gewenste begeleidingsresultaat te komen.</a:t>
            </a:r>
          </a:p>
          <a:p>
            <a:pPr marL="0" indent="0">
              <a:buNone/>
            </a:pPr>
            <a:r>
              <a:rPr lang="nl-NL" dirty="0" smtClean="0"/>
              <a:t>Methodiek vloeit voort uit de visie op cliënten en hoe ze hen begeleiden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452021"/>
            <a:ext cx="4964702" cy="29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24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0343" y="3396343"/>
            <a:ext cx="3461657" cy="346165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 methodieken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Vraaggericht werken:</a:t>
            </a:r>
          </a:p>
          <a:p>
            <a:r>
              <a:rPr lang="nl-NL" dirty="0" smtClean="0"/>
              <a:t>Samen met </a:t>
            </a:r>
            <a:r>
              <a:rPr lang="nl-NL" dirty="0" smtClean="0"/>
              <a:t>cliënt </a:t>
            </a:r>
            <a:r>
              <a:rPr lang="nl-NL" dirty="0" smtClean="0"/>
              <a:t>een aanpak kiezen die bij </a:t>
            </a:r>
            <a:r>
              <a:rPr lang="nl-NL" dirty="0" smtClean="0"/>
              <a:t>cliënt, </a:t>
            </a:r>
            <a:r>
              <a:rPr lang="nl-NL" dirty="0" smtClean="0"/>
              <a:t>hulpvraag en situatie past</a:t>
            </a:r>
          </a:p>
          <a:p>
            <a:r>
              <a:rPr lang="nl-NL" dirty="0" smtClean="0"/>
              <a:t>Dicht bij wensen </a:t>
            </a:r>
            <a:r>
              <a:rPr lang="nl-NL" dirty="0" smtClean="0"/>
              <a:t>cliënt </a:t>
            </a:r>
            <a:r>
              <a:rPr lang="nl-NL" dirty="0" smtClean="0"/>
              <a:t>blijven</a:t>
            </a:r>
          </a:p>
          <a:p>
            <a:r>
              <a:rPr lang="nl-NL" dirty="0" smtClean="0"/>
              <a:t>Gezamenlijke regievoering</a:t>
            </a:r>
          </a:p>
          <a:p>
            <a:r>
              <a:rPr lang="nl-NL" dirty="0" smtClean="0"/>
              <a:t>Oplossingsgericht werken:</a:t>
            </a:r>
          </a:p>
          <a:p>
            <a:r>
              <a:rPr lang="nl-NL" dirty="0" smtClean="0"/>
              <a:t>Aandacht richten op gewenste toekomst (wat gaat al goed, krachtpunten)</a:t>
            </a:r>
          </a:p>
          <a:p>
            <a:r>
              <a:rPr lang="nl-NL" dirty="0" smtClean="0"/>
              <a:t>Visuele beperking; probeer er op een goede manier mee te leven, zet in op het verbeteren van kwaliteiten als muzikaliteit, sociale vaardigheden, ‘slim’ zijn.</a:t>
            </a:r>
          </a:p>
          <a:p>
            <a:r>
              <a:rPr lang="nl-NL" dirty="0" smtClean="0"/>
              <a:t>Client komt in kracht te staan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023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17830" cy="1320800"/>
          </a:xfrm>
        </p:spPr>
        <p:txBody>
          <a:bodyPr/>
          <a:lstStyle/>
          <a:p>
            <a:r>
              <a:rPr lang="nl-NL" dirty="0" smtClean="0"/>
              <a:t>Uitgangspunten oplossingsgericht 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Anders denken over hulpverlening</a:t>
            </a:r>
          </a:p>
          <a:p>
            <a:r>
              <a:rPr lang="nl-NL" dirty="0" smtClean="0"/>
              <a:t>Oplossingsgerichte interventies:</a:t>
            </a:r>
          </a:p>
          <a:p>
            <a:pPr>
              <a:buFontTx/>
              <a:buChar char="-"/>
            </a:pPr>
            <a:r>
              <a:rPr lang="nl-NL" dirty="0" smtClean="0"/>
              <a:t>Stellen van de wondervraag</a:t>
            </a:r>
          </a:p>
          <a:p>
            <a:pPr>
              <a:buFontTx/>
              <a:buChar char="-"/>
            </a:pPr>
            <a:r>
              <a:rPr lang="nl-NL" dirty="0" smtClean="0"/>
              <a:t>Vragen naar uitzonderingssituaties (wanneer gaat het wél goed met je?)</a:t>
            </a:r>
          </a:p>
          <a:p>
            <a:pPr>
              <a:buFontTx/>
              <a:buChar char="-"/>
            </a:pPr>
            <a:r>
              <a:rPr lang="nl-NL" dirty="0" smtClean="0"/>
              <a:t>Geven van complimenten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41" t="26700" r="281" b="-1264"/>
          <a:stretch/>
        </p:blipFill>
        <p:spPr>
          <a:xfrm>
            <a:off x="7547220" y="4655110"/>
            <a:ext cx="4644780" cy="23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Wondervraag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Speciale oplossingsgerichte vraag naar de gewenste ‘ultieme’ situatie</a:t>
            </a:r>
          </a:p>
          <a:p>
            <a:r>
              <a:rPr lang="nl-NL" dirty="0" smtClean="0"/>
              <a:t>Stel je voor dat het gelukt zou zijn, dat het leven er helemaal zo uitziet zoals je het graag wilt, hoe zou dat anders precies zijn? Hoe ziet dat eruit?</a:t>
            </a:r>
          </a:p>
          <a:p>
            <a:r>
              <a:rPr lang="nl-NL" dirty="0" smtClean="0"/>
              <a:t>Wat zou er nog meer anders zijn?</a:t>
            </a:r>
          </a:p>
          <a:p>
            <a:r>
              <a:rPr lang="nl-NL" dirty="0" smtClean="0"/>
              <a:t>Wat nog meer?</a:t>
            </a:r>
          </a:p>
          <a:p>
            <a:r>
              <a:rPr lang="nl-NL" dirty="0" smtClean="0"/>
              <a:t>Hoe zou je je anders voelen?</a:t>
            </a:r>
          </a:p>
          <a:p>
            <a:r>
              <a:rPr lang="nl-NL" dirty="0" smtClean="0"/>
              <a:t>Wat zou je anders doen?</a:t>
            </a:r>
          </a:p>
          <a:p>
            <a:r>
              <a:rPr lang="nl-NL" dirty="0" smtClean="0"/>
              <a:t>Hoe zouden anderen aan je merken dat het anders was?</a:t>
            </a:r>
          </a:p>
          <a:p>
            <a:r>
              <a:rPr lang="nl-NL" dirty="0" smtClean="0"/>
              <a:t>Je kruipt met de </a:t>
            </a:r>
            <a:r>
              <a:rPr lang="nl-NL" dirty="0" smtClean="0"/>
              <a:t>wondervraag </a:t>
            </a:r>
            <a:r>
              <a:rPr lang="nl-NL" dirty="0" smtClean="0"/>
              <a:t>uit het ‘frame’ van de uitzichtloze situatie die volgens de </a:t>
            </a:r>
            <a:r>
              <a:rPr lang="nl-NL" dirty="0" smtClean="0"/>
              <a:t>cliënt </a:t>
            </a:r>
            <a:r>
              <a:rPr lang="nl-NL" dirty="0" smtClean="0"/>
              <a:t>nooit zal veranderen</a:t>
            </a:r>
          </a:p>
          <a:p>
            <a:r>
              <a:rPr lang="nl-NL" dirty="0" smtClean="0"/>
              <a:t>Door die fantasie ontstaat er hoop dat het ooit anders kan worden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915" y="4406829"/>
            <a:ext cx="3897086" cy="245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48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wondervraag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0880"/>
            <a:ext cx="8596668" cy="3880773"/>
          </a:xfrm>
        </p:spPr>
        <p:txBody>
          <a:bodyPr/>
          <a:lstStyle/>
          <a:p>
            <a:r>
              <a:rPr lang="nl-NL" dirty="0" smtClean="0"/>
              <a:t>Je bedenkt samen met cliënt een werkbaar doel in de goede richting</a:t>
            </a:r>
          </a:p>
          <a:p>
            <a:r>
              <a:rPr lang="nl-NL" dirty="0" smtClean="0"/>
              <a:t>Wat zou een kleine stap zijn?</a:t>
            </a:r>
          </a:p>
          <a:p>
            <a:r>
              <a:rPr lang="nl-NL" dirty="0" smtClean="0"/>
              <a:t>Hou een goed doel altijd concreet gedrag</a:t>
            </a:r>
          </a:p>
          <a:p>
            <a:r>
              <a:rPr lang="nl-NL" dirty="0" smtClean="0"/>
              <a:t>Ik wil dat mijn kinderen niet zo druk zijn is niet een goed doel</a:t>
            </a:r>
          </a:p>
          <a:p>
            <a:r>
              <a:rPr lang="nl-NL" dirty="0" smtClean="0"/>
              <a:t>Als mijn kinderen rustig zijn geef ik ze een complimentje is wel een goed (concreet en te meten) doel.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Oplossingsgericht werken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b="44210"/>
          <a:stretch/>
        </p:blipFill>
        <p:spPr>
          <a:xfrm>
            <a:off x="7064249" y="3997234"/>
            <a:ext cx="5127751" cy="2860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84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Uitzonderingen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Je maakt bij oplossingsgericht werken de cliënt bewust van kwaliteiten en randvoorwaarden die al aanwezig zijn.</a:t>
            </a:r>
          </a:p>
          <a:p>
            <a:r>
              <a:rPr lang="nl-NL" dirty="0" smtClean="0"/>
              <a:t>Vragen naar uitzonderingen</a:t>
            </a:r>
          </a:p>
          <a:p>
            <a:r>
              <a:rPr lang="nl-NL" dirty="0" smtClean="0"/>
              <a:t>Situaties waarin het probleem niet of minder speelde.</a:t>
            </a:r>
          </a:p>
          <a:p>
            <a:r>
              <a:rPr lang="nl-NL" dirty="0" smtClean="0"/>
              <a:t>Wat was er toen anders?</a:t>
            </a:r>
          </a:p>
          <a:p>
            <a:r>
              <a:rPr lang="nl-NL" dirty="0" smtClean="0"/>
              <a:t>Wat deed de cliënt anders?</a:t>
            </a:r>
          </a:p>
          <a:p>
            <a:pPr marL="0" indent="0">
              <a:buNone/>
            </a:pPr>
            <a:r>
              <a:rPr lang="nl-NL" dirty="0" smtClean="0"/>
              <a:t>Jullie gaan kijken naar de praktijk van oplossingsgericht werken:</a:t>
            </a:r>
          </a:p>
          <a:p>
            <a:pPr marL="0" indent="0">
              <a:buNone/>
            </a:pPr>
            <a:r>
              <a:rPr lang="nl-NL" dirty="0" smtClean="0">
                <a:hlinkClick r:id="rId2"/>
              </a:rPr>
              <a:t>Oplossingsgericht werken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3109" y="4429829"/>
            <a:ext cx="3648891" cy="242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welzijn.angerenstein.nl</a:t>
            </a:r>
          </a:p>
          <a:p>
            <a:r>
              <a:rPr lang="nl-NL" dirty="0" smtClean="0"/>
              <a:t>Ga naar </a:t>
            </a:r>
            <a:r>
              <a:rPr lang="nl-NL" dirty="0" smtClean="0"/>
              <a:t>Maatschappelijke zorg</a:t>
            </a:r>
            <a:endParaRPr lang="nl-NL" dirty="0" smtClean="0"/>
          </a:p>
          <a:p>
            <a:r>
              <a:rPr lang="nl-NL" dirty="0" smtClean="0"/>
              <a:t>Ga dan naar </a:t>
            </a:r>
            <a:r>
              <a:rPr lang="nl-NL" dirty="0" smtClean="0"/>
              <a:t>Maatschappelijke zorg 1</a:t>
            </a:r>
            <a:endParaRPr lang="nl-NL" dirty="0" smtClean="0"/>
          </a:p>
          <a:p>
            <a:r>
              <a:rPr lang="nl-NL" dirty="0" smtClean="0"/>
              <a:t>Naar VW thema </a:t>
            </a:r>
            <a:r>
              <a:rPr lang="nl-NL" dirty="0"/>
              <a:t>6</a:t>
            </a:r>
            <a:endParaRPr lang="nl-NL" dirty="0" smtClean="0"/>
          </a:p>
          <a:p>
            <a:r>
              <a:rPr lang="nl-NL" dirty="0" smtClean="0"/>
              <a:t>Maak </a:t>
            </a:r>
            <a:r>
              <a:rPr lang="nl-NL" dirty="0" smtClean="0"/>
              <a:t>in drietallen eerst opdracht 7 </a:t>
            </a:r>
            <a:r>
              <a:rPr lang="nl-NL" smtClean="0"/>
              <a:t>(rollenspel)</a:t>
            </a:r>
            <a:endParaRPr lang="nl-NL" dirty="0" smtClean="0"/>
          </a:p>
          <a:p>
            <a:r>
              <a:rPr lang="nl-NL" dirty="0" smtClean="0"/>
              <a:t>Vervolgens opdracht 3, 4 en 6</a:t>
            </a:r>
            <a:endParaRPr lang="nl-NL" dirty="0" smtClean="0"/>
          </a:p>
          <a:p>
            <a:r>
              <a:rPr lang="nl-NL" dirty="0" smtClean="0"/>
              <a:t>Sla je opdrachten goed op in je pc, is aan het eind van LP </a:t>
            </a:r>
            <a:r>
              <a:rPr lang="nl-NL" dirty="0"/>
              <a:t>7</a:t>
            </a:r>
            <a:r>
              <a:rPr lang="nl-NL" dirty="0" smtClean="0"/>
              <a:t> </a:t>
            </a:r>
            <a:r>
              <a:rPr lang="nl-NL" dirty="0" smtClean="0"/>
              <a:t>je bewijs van inzet en voorwaarde om de toets 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660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473</Words>
  <Application>Microsoft Office PowerPoint</Application>
  <PresentationFormat>Breedbeeld</PresentationFormat>
  <Paragraphs>62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Methodisch werken</vt:lpstr>
      <vt:lpstr>Visie – methodiek &amp; methode</vt:lpstr>
      <vt:lpstr>Methodiek: samenhangende verzameling van </vt:lpstr>
      <vt:lpstr>Twee methodieken</vt:lpstr>
      <vt:lpstr>Uitgangspunten oplossingsgericht werken</vt:lpstr>
      <vt:lpstr>Wondervraag</vt:lpstr>
      <vt:lpstr>Vervolg wondervraag</vt:lpstr>
      <vt:lpstr>Uitzonderingen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 Poelman</dc:creator>
  <cp:lastModifiedBy>Simon Poelman</cp:lastModifiedBy>
  <cp:revision>10</cp:revision>
  <dcterms:created xsi:type="dcterms:W3CDTF">2019-02-13T08:08:17Z</dcterms:created>
  <dcterms:modified xsi:type="dcterms:W3CDTF">2019-02-26T21:47:09Z</dcterms:modified>
</cp:coreProperties>
</file>